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6858000" cy="9144000"/>
  <p:embeddedFontLst>
    <p:embeddedFont>
      <p:font typeface="Canva Sans" panose="020B0503030501040103"/>
      <p:regular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  <p:embeddedFont>
      <p:font typeface="Arial Black" panose="020B0A04020102020204" charset="0"/>
      <p:bold r:id="rId24"/>
    </p:embeddedFont>
    <p:embeddedFont>
      <p:font typeface="Algerian" panose="04020705040A02060702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hyperlink" Target="https://plan-ai-snowy.vercel.app/" TargetMode="External"/><Relationship Id="rId1" Type="http://schemas.openxmlformats.org/officeDocument/2006/relationships/hyperlink" Target="https://github.com/tanishakarmakar/Plan-A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0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48902" y="0"/>
            <a:ext cx="16739098" cy="8932763"/>
          </a:xfrm>
          <a:custGeom>
            <a:avLst/>
            <a:gdLst/>
            <a:ahLst/>
            <a:cxnLst/>
            <a:rect l="l" t="t" r="r" b="b"/>
            <a:pathLst>
              <a:path w="16739098" h="8932763">
                <a:moveTo>
                  <a:pt x="0" y="0"/>
                </a:moveTo>
                <a:lnTo>
                  <a:pt x="16739098" y="0"/>
                </a:lnTo>
                <a:lnTo>
                  <a:pt x="16739098" y="8932763"/>
                </a:lnTo>
                <a:lnTo>
                  <a:pt x="0" y="8932763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61000"/>
            </a:blip>
            <a:stretch>
              <a:fillRect t="-19333" b="-5514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7223649" y="1028700"/>
            <a:ext cx="35651" cy="114212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4" name="Group 4"/>
          <p:cNvGrpSpPr/>
          <p:nvPr/>
        </p:nvGrpSpPr>
        <p:grpSpPr>
          <a:xfrm rot="0">
            <a:off x="2209523" y="673124"/>
            <a:ext cx="13851173" cy="7851765"/>
            <a:chOff x="-11853" y="159597"/>
            <a:chExt cx="18468231" cy="10469020"/>
          </a:xfrm>
        </p:grpSpPr>
        <p:sp>
          <p:nvSpPr>
            <p:cNvPr id="5" name="TextBox 5"/>
            <p:cNvSpPr txBox="1"/>
            <p:nvPr/>
          </p:nvSpPr>
          <p:spPr>
            <a:xfrm>
              <a:off x="-11853" y="159597"/>
              <a:ext cx="18468231" cy="1997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1685"/>
                </a:lnSpc>
              </a:pPr>
              <a:r>
                <a:rPr lang="en-US" sz="11925" b="1">
                  <a:solidFill>
                    <a:srgbClr val="FFFFFF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</a:rPr>
                <a:t>Plan-AI</a:t>
              </a:r>
              <a:endParaRPr lang="en-US" sz="11925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272777"/>
              <a:ext cx="10863089" cy="73558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80"/>
                </a:lnSpc>
                <a:spcBef>
                  <a:spcPct val="0"/>
                </a:spcBef>
              </a:pPr>
              <a:r>
                <a:rPr lang="en-US" sz="3415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Smart Travel Companion for Tailored, Budget-Friendly Trips using LLM Plannings</a:t>
              </a:r>
              <a:endParaRPr lang="en-US" sz="3415" b="1">
                <a:solidFill>
                  <a:srgbClr val="FFFFFF"/>
                </a:solidFill>
                <a:latin typeface="HK Grotesk Medium" panose="00000600000000000000"/>
                <a:ea typeface="HK Grotesk Medium" panose="00000600000000000000"/>
                <a:cs typeface="HK Grotesk Medium" panose="00000600000000000000"/>
                <a:sym typeface="HK Grotesk Medium" panose="00000600000000000000"/>
              </a:endParaRPr>
            </a:p>
            <a:p>
              <a:pPr algn="l">
                <a:lnSpc>
                  <a:spcPts val="4780"/>
                </a:lnSpc>
                <a:spcBef>
                  <a:spcPct val="0"/>
                </a:spcBef>
              </a:pPr>
            </a:p>
            <a:p>
              <a:pPr algn="r">
                <a:lnSpc>
                  <a:spcPts val="4780"/>
                </a:lnSpc>
                <a:spcBef>
                  <a:spcPct val="0"/>
                </a:spcBef>
              </a:pPr>
            </a:p>
            <a:p>
              <a:pPr algn="r">
                <a:lnSpc>
                  <a:spcPts val="4780"/>
                </a:lnSpc>
                <a:spcBef>
                  <a:spcPct val="0"/>
                </a:spcBef>
              </a:pPr>
              <a:r>
                <a:rPr lang="en-US" sz="3415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-Tanisha Karmakar(21051950)</a:t>
              </a:r>
              <a:endParaRPr lang="en-US" sz="3415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algn="r">
                <a:lnSpc>
                  <a:spcPts val="4780"/>
                </a:lnSpc>
              </a:pPr>
              <a:r>
                <a:rPr lang="en-US" sz="3415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-Adarsh Tiwari(21052554)</a:t>
              </a:r>
              <a:endParaRPr lang="en-US" sz="3415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algn="r">
                <a:lnSpc>
                  <a:spcPts val="4780"/>
                </a:lnSpc>
              </a:pPr>
              <a:r>
                <a:rPr lang="en-US" sz="3415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-Shubhangi Sinha(21051939)</a:t>
              </a:r>
              <a:endParaRPr lang="en-US" sz="3415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algn="r">
                <a:lnSpc>
                  <a:spcPts val="4780"/>
                </a:lnSpc>
              </a:pPr>
              <a:r>
                <a:rPr lang="en-US" sz="3415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-Debadrita Mandal(21051808)</a:t>
              </a:r>
              <a:endParaRPr lang="en-US" sz="3415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1</a:t>
            </a:r>
            <a:endParaRPr lang="en-US" sz="200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9144000" cy="10287000"/>
          </a:xfrm>
          <a:prstGeom prst="rect">
            <a:avLst/>
          </a:prstGeom>
          <a:solidFill>
            <a:srgbClr val="62406B"/>
          </a:solidFill>
        </p:spPr>
      </p:sp>
      <p:sp>
        <p:nvSpPr>
          <p:cNvPr id="3" name="AutoShape 3"/>
          <p:cNvSpPr/>
          <p:nvPr/>
        </p:nvSpPr>
        <p:spPr>
          <a:xfrm>
            <a:off x="1028700" y="8116180"/>
            <a:ext cx="35651" cy="114212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Freeform 4"/>
          <p:cNvSpPr/>
          <p:nvPr/>
        </p:nvSpPr>
        <p:spPr>
          <a:xfrm>
            <a:off x="1064351" y="723264"/>
            <a:ext cx="7175884" cy="9069550"/>
          </a:xfrm>
          <a:custGeom>
            <a:avLst/>
            <a:gdLst/>
            <a:ahLst/>
            <a:cxnLst/>
            <a:rect l="l" t="t" r="r" b="b"/>
            <a:pathLst>
              <a:path w="7175884" h="9069550">
                <a:moveTo>
                  <a:pt x="0" y="0"/>
                </a:moveTo>
                <a:lnTo>
                  <a:pt x="7175884" y="0"/>
                </a:lnTo>
                <a:lnTo>
                  <a:pt x="7175884" y="9069550"/>
                </a:lnTo>
                <a:lnTo>
                  <a:pt x="0" y="906955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2750" b="-224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177469" y="723264"/>
            <a:ext cx="5966331" cy="8535036"/>
          </a:xfrm>
          <a:custGeom>
            <a:avLst/>
            <a:gdLst/>
            <a:ahLst/>
            <a:cxnLst/>
            <a:rect l="l" t="t" r="r" b="b"/>
            <a:pathLst>
              <a:path w="5966331" h="8535036">
                <a:moveTo>
                  <a:pt x="0" y="0"/>
                </a:moveTo>
                <a:lnTo>
                  <a:pt x="5966331" y="0"/>
                </a:lnTo>
                <a:lnTo>
                  <a:pt x="5966331" y="8535036"/>
                </a:lnTo>
                <a:lnTo>
                  <a:pt x="0" y="85350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61" r="-861" b="-3243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10</a:t>
            </a:r>
            <a:endParaRPr lang="en-US" sz="2000">
              <a:solidFill>
                <a:srgbClr val="000000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0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79420" y="952500"/>
            <a:ext cx="10850245" cy="7664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5980"/>
              </a:lnSpc>
            </a:pPr>
            <a:r>
              <a:rPr lang="en-US" sz="7780" b="1">
                <a:solidFill>
                  <a:srgbClr val="FFFFFF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rPr>
              <a:t>Output Generation</a:t>
            </a:r>
            <a:endParaRPr lang="en-US" sz="7780" b="1">
              <a:solidFill>
                <a:srgbClr val="FFFFFF"/>
              </a:solidFill>
              <a:latin typeface="Algerian" panose="04020705040A02060702" charset="0"/>
              <a:ea typeface="HK Grotesk Bold" panose="00000800000000000000"/>
              <a:cs typeface="Algerian" panose="04020705040A02060702" charset="0"/>
              <a:sym typeface="HK Grotesk Bold" panose="00000800000000000000"/>
            </a:endParaRPr>
          </a:p>
        </p:txBody>
      </p:sp>
      <p:grpSp>
        <p:nvGrpSpPr>
          <p:cNvPr id="3" name="Group 3"/>
          <p:cNvGrpSpPr/>
          <p:nvPr/>
        </p:nvGrpSpPr>
        <p:grpSpPr>
          <a:xfrm rot="0">
            <a:off x="1028700" y="2526046"/>
            <a:ext cx="7787772" cy="1830585"/>
            <a:chOff x="0" y="-9525"/>
            <a:chExt cx="10383696" cy="2440780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0383696" cy="656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 algn="l">
                <a:lnSpc>
                  <a:spcPts val="3840"/>
                </a:lnSpc>
                <a:buFont typeface="Arial" panose="020B0604020202020204" pitchFamily="34" charset="0"/>
                <a:buChar char="•"/>
              </a:pPr>
              <a:r>
                <a:rPr lang="en-US" sz="3200" b="1">
                  <a:solidFill>
                    <a:srgbClr val="FFFFFF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</a:rPr>
                <a:t>FINAL ITENARY ASSEMBLY:</a:t>
              </a:r>
              <a:endParaRPr lang="en-US" sz="3200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995308"/>
              <a:ext cx="10383696" cy="14359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FFFFFF"/>
                  </a:solidFill>
                  <a:latin typeface="Arial" panose="020B0604020202020204" pitchFamily="34" charset="0"/>
                  <a:ea typeface="HK Grotesk Medium" panose="00000600000000000000"/>
                  <a:cs typeface="Arial" panose="020B0604020202020204" pitchFamily="34" charset="0"/>
                  <a:sym typeface="HK Grotesk Medium" panose="00000600000000000000"/>
                </a:rPr>
                <a:t>Once all constraints and preferences are evaluated,the LLM finalizes the travel plan.</a:t>
              </a:r>
              <a:endParaRPr lang="en-US" sz="3000" b="1">
                <a:solidFill>
                  <a:srgbClr val="FFFFFF"/>
                </a:solidFill>
                <a:latin typeface="Arial" panose="020B0604020202020204" pitchFamily="34" charset="0"/>
                <a:ea typeface="HK Grotesk Medium" panose="00000600000000000000"/>
                <a:cs typeface="Arial" panose="020B0604020202020204" pitchFamily="34" charset="0"/>
                <a:sym typeface="HK Grotesk Medium" panose="0000060000000000000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 rot="0">
            <a:off x="1028700" y="4838541"/>
            <a:ext cx="7787772" cy="1830585"/>
            <a:chOff x="0" y="-9525"/>
            <a:chExt cx="10383696" cy="2440780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"/>
              <a:ext cx="10383696" cy="656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 algn="l">
                <a:lnSpc>
                  <a:spcPts val="3840"/>
                </a:lnSpc>
                <a:buFont typeface="Arial" panose="020B0604020202020204" pitchFamily="34" charset="0"/>
                <a:buChar char="•"/>
              </a:pPr>
              <a:r>
                <a:rPr lang="en-US" sz="3200" b="1">
                  <a:solidFill>
                    <a:srgbClr val="FFFFFF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</a:rPr>
                <a:t>PRESENTATION TO USER:</a:t>
              </a:r>
              <a:endParaRPr lang="en-US" sz="3200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95308"/>
              <a:ext cx="10383696" cy="14359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FFFFFF"/>
                  </a:solidFill>
                  <a:latin typeface="Arial" panose="020B0604020202020204" pitchFamily="34" charset="0"/>
                  <a:ea typeface="HK Grotesk Medium" panose="00000600000000000000"/>
                  <a:cs typeface="Arial" panose="020B0604020202020204" pitchFamily="34" charset="0"/>
                  <a:sym typeface="HK Grotesk Medium" panose="00000600000000000000"/>
                </a:rPr>
                <a:t>The itenary is presented on the frontend in an easy-to-read-format.</a:t>
              </a:r>
              <a:endParaRPr lang="en-US" sz="3000" b="1">
                <a:solidFill>
                  <a:srgbClr val="FFFFFF"/>
                </a:solidFill>
                <a:latin typeface="Arial" panose="020B0604020202020204" pitchFamily="34" charset="0"/>
                <a:ea typeface="HK Grotesk Medium" panose="00000600000000000000"/>
                <a:cs typeface="Arial" panose="020B0604020202020204" pitchFamily="34" charset="0"/>
                <a:sym typeface="HK Grotesk Medium" panose="00000600000000000000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 rot="0">
            <a:off x="990600" y="7124841"/>
            <a:ext cx="7825872" cy="2285879"/>
            <a:chOff x="-50800" y="-458258"/>
            <a:chExt cx="10434496" cy="3047839"/>
          </a:xfrm>
        </p:grpSpPr>
        <p:sp>
          <p:nvSpPr>
            <p:cNvPr id="10" name="TextBox 10"/>
            <p:cNvSpPr txBox="1"/>
            <p:nvPr/>
          </p:nvSpPr>
          <p:spPr>
            <a:xfrm>
              <a:off x="-50800" y="-458258"/>
              <a:ext cx="10383696" cy="656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 algn="l">
                <a:lnSpc>
                  <a:spcPts val="3840"/>
                </a:lnSpc>
                <a:buFont typeface="Arial" panose="020B0604020202020204" pitchFamily="34" charset="0"/>
                <a:buChar char="•"/>
              </a:pPr>
              <a:r>
                <a:rPr lang="en-US" sz="3200" b="1">
                  <a:solidFill>
                    <a:srgbClr val="FFFFFF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</a:rPr>
                <a:t>USER FEEDBACK LOOP:</a:t>
              </a:r>
              <a:endParaRPr lang="en-US" sz="3200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35661"/>
              <a:ext cx="10383696" cy="21539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FFFFFF"/>
                  </a:solidFill>
                  <a:latin typeface="Arial" panose="020B0604020202020204" pitchFamily="34" charset="0"/>
                  <a:ea typeface="HK Grotesk Medium" panose="00000600000000000000"/>
                  <a:cs typeface="Arial" panose="020B0604020202020204" pitchFamily="34" charset="0"/>
                  <a:sym typeface="HK Grotesk Medium" panose="00000600000000000000"/>
                </a:rPr>
                <a:t>Users can rate and provide feedback on the travel plans,which helps refine the LLM’s.</a:t>
              </a:r>
              <a:endParaRPr lang="en-US" sz="3000" b="1">
                <a:solidFill>
                  <a:srgbClr val="FFFFFF"/>
                </a:solidFill>
                <a:latin typeface="Arial" panose="020B0604020202020204" pitchFamily="34" charset="0"/>
                <a:ea typeface="HK Grotesk Medium" panose="00000600000000000000"/>
                <a:cs typeface="Arial" panose="020B0604020202020204" pitchFamily="34" charset="0"/>
                <a:sym typeface="HK Grotesk Medium" panose="00000600000000000000"/>
              </a:endParaRPr>
            </a:p>
          </p:txBody>
        </p:sp>
      </p:grpSp>
      <p:sp>
        <p:nvSpPr>
          <p:cNvPr id="12" name="Freeform 12"/>
          <p:cNvSpPr/>
          <p:nvPr/>
        </p:nvSpPr>
        <p:spPr>
          <a:xfrm>
            <a:off x="10066635" y="3114842"/>
            <a:ext cx="7192665" cy="4792113"/>
          </a:xfrm>
          <a:custGeom>
            <a:avLst/>
            <a:gdLst/>
            <a:ahLst/>
            <a:cxnLst/>
            <a:rect l="l" t="t" r="r" b="b"/>
            <a:pathLst>
              <a:path w="7192665" h="4792113">
                <a:moveTo>
                  <a:pt x="0" y="0"/>
                </a:moveTo>
                <a:lnTo>
                  <a:pt x="7192665" y="0"/>
                </a:lnTo>
                <a:lnTo>
                  <a:pt x="7192665" y="4792113"/>
                </a:lnTo>
                <a:lnTo>
                  <a:pt x="0" y="4792113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62570" b="-62570"/>
            </a:stretch>
          </a:blipFill>
        </p:spPr>
      </p:sp>
      <p:sp>
        <p:nvSpPr>
          <p:cNvPr id="13" name="AutoShape 13"/>
          <p:cNvSpPr/>
          <p:nvPr/>
        </p:nvSpPr>
        <p:spPr>
          <a:xfrm rot="-5400000">
            <a:off x="9468614" y="-57622"/>
            <a:ext cx="35651" cy="114212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4" name="TextBox 1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11</a:t>
            </a:r>
            <a:endParaRPr lang="en-US" sz="200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0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28700"/>
            <a:ext cx="16230600" cy="82296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 rot="0">
            <a:off x="2971670" y="1943170"/>
            <a:ext cx="12211128" cy="5580240"/>
            <a:chOff x="-41487" y="-1170305"/>
            <a:chExt cx="16281504" cy="7440320"/>
          </a:xfrm>
        </p:grpSpPr>
        <p:sp>
          <p:nvSpPr>
            <p:cNvPr id="4" name="TextBox 4"/>
            <p:cNvSpPr txBox="1"/>
            <p:nvPr/>
          </p:nvSpPr>
          <p:spPr>
            <a:xfrm>
              <a:off x="-41487" y="-1170305"/>
              <a:ext cx="16281504" cy="2345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60"/>
                </a:lnSpc>
              </a:pPr>
              <a:r>
                <a:rPr lang="en-US" sz="7780" b="1">
                  <a:solidFill>
                    <a:srgbClr val="171717"/>
                  </a:solidFill>
                  <a:latin typeface="Algerian" panose="04020705040A02060702" charset="0"/>
                  <a:ea typeface="HK Grotesk Bold" panose="00000800000000000000"/>
                  <a:cs typeface="Algerian" panose="04020705040A02060702" charset="0"/>
                  <a:sym typeface="HK Grotesk Bold" panose="00000800000000000000"/>
                </a:rPr>
                <a:t>Conclusion and Future Scope:</a:t>
              </a:r>
              <a:endParaRPr lang="en-US" sz="7780" b="1">
                <a:solidFill>
                  <a:srgbClr val="171717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512658" y="1961328"/>
              <a:ext cx="13256188" cy="43086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>
                  <a:solidFill>
                    <a:srgbClr val="171717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</a:rPr>
                <a:t>Key Achievements:</a:t>
              </a:r>
              <a:endParaRPr lang="en-US" sz="3000" b="1">
                <a:solidFill>
                  <a:srgbClr val="171717"/>
                </a:solidFill>
                <a:latin typeface="HK Grotesk Bold" panose="00000800000000000000"/>
                <a:ea typeface="HK Grotesk Bold" panose="00000800000000000000"/>
                <a:cs typeface="HK Grotesk Bold" panose="00000800000000000000"/>
                <a:sym typeface="HK Grotesk Bold" panose="00000800000000000000"/>
              </a:endParaRPr>
            </a:p>
            <a:p>
              <a:pPr marL="647700" lvl="1" indent="-323850" algn="l">
                <a:lnSpc>
                  <a:spcPts val="4200"/>
                </a:lnSpc>
                <a:buFont typeface="Arial" panose="020B0604020202020204"/>
                <a:buChar char="•"/>
              </a:pPr>
              <a:r>
                <a:rPr lang="en-US" sz="3000" b="1">
                  <a:solidFill>
                    <a:srgbClr val="171717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Automated Planning and Optimization</a:t>
              </a:r>
              <a:endParaRPr lang="en-US" sz="3000" b="1">
                <a:solidFill>
                  <a:srgbClr val="171717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marL="647700" lvl="1" indent="-323850" algn="l">
                <a:lnSpc>
                  <a:spcPts val="4200"/>
                </a:lnSpc>
                <a:buFont typeface="Arial" panose="020B0604020202020204"/>
                <a:buChar char="•"/>
              </a:pPr>
              <a:r>
                <a:rPr lang="en-US" sz="3000" b="1">
                  <a:solidFill>
                    <a:srgbClr val="171717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Data Driven Insights</a:t>
              </a:r>
              <a:endParaRPr lang="en-US" sz="3000" b="1">
                <a:solidFill>
                  <a:srgbClr val="171717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marL="647700" lvl="1" indent="-323850" algn="l">
                <a:lnSpc>
                  <a:spcPts val="4200"/>
                </a:lnSpc>
                <a:buFont typeface="Arial" panose="020B0604020202020204"/>
                <a:buChar char="•"/>
              </a:pPr>
              <a:r>
                <a:rPr lang="en-US" sz="3000" b="1">
                  <a:solidFill>
                    <a:srgbClr val="171717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User Friendly Interface</a:t>
              </a:r>
              <a:endParaRPr lang="en-US" sz="3000" b="1">
                <a:solidFill>
                  <a:srgbClr val="171717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marL="647700" lvl="1" indent="-323850" algn="l">
                <a:lnSpc>
                  <a:spcPts val="4200"/>
                </a:lnSpc>
                <a:buFont typeface="Arial" panose="020B0604020202020204"/>
                <a:buChar char="•"/>
              </a:pPr>
              <a:r>
                <a:rPr lang="en-US" sz="3000" b="1">
                  <a:solidFill>
                    <a:srgbClr val="171717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Enhanced Machine Learning Models</a:t>
              </a:r>
              <a:endParaRPr lang="en-US" sz="3000" b="1">
                <a:solidFill>
                  <a:srgbClr val="171717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marL="647700" lvl="1" indent="-323850" algn="l">
                <a:lnSpc>
                  <a:spcPts val="4200"/>
                </a:lnSpc>
                <a:buFont typeface="Arial" panose="020B0604020202020204"/>
                <a:buChar char="•"/>
              </a:pPr>
              <a:r>
                <a:rPr lang="en-US" sz="3000" b="1">
                  <a:solidFill>
                    <a:srgbClr val="171717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Expanding Domain-Specific Capabilities.</a:t>
              </a:r>
              <a:endParaRPr lang="en-US" sz="3000" b="1">
                <a:solidFill>
                  <a:srgbClr val="171717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</p:txBody>
        </p:sp>
      </p:grpSp>
      <p:sp>
        <p:nvSpPr>
          <p:cNvPr id="6" name="AutoShape 6"/>
          <p:cNvSpPr/>
          <p:nvPr/>
        </p:nvSpPr>
        <p:spPr>
          <a:xfrm rot="-5400000">
            <a:off x="503481" y="4172259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7" name="AutoShape 7"/>
          <p:cNvSpPr/>
          <p:nvPr/>
        </p:nvSpPr>
        <p:spPr>
          <a:xfrm rot="-5400000">
            <a:off x="17748868" y="4136608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12</a:t>
            </a:r>
            <a:endParaRPr lang="en-US" sz="200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0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007853" y="4248115"/>
            <a:ext cx="13972785" cy="1230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en-US" sz="11600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rPr>
              <a:t>THANK YOU</a:t>
            </a:r>
            <a:r>
              <a:rPr lang="en-IN" altLang="en-US" sz="11600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rPr>
              <a:t>!!</a:t>
            </a:r>
            <a:endParaRPr lang="en-IN" altLang="en-US" sz="11600" b="1">
              <a:solidFill>
                <a:srgbClr val="FFFFFF"/>
              </a:solidFill>
              <a:latin typeface="Arial Black" panose="020B0A04020102020204" charset="0"/>
              <a:ea typeface="HK Grotesk Bold" panose="00000800000000000000"/>
              <a:cs typeface="Arial Black" panose="020B0A04020102020204" charset="0"/>
              <a:sym typeface="HK Grotesk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13</a:t>
            </a:r>
            <a:endParaRPr lang="en-US" sz="200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0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10373" y="1623877"/>
            <a:ext cx="15267253" cy="7039246"/>
          </a:xfrm>
          <a:prstGeom prst="rect">
            <a:avLst/>
          </a:prstGeom>
          <a:solidFill>
            <a:srgbClr val="FFFFFF">
              <a:alpha val="4706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2590673" y="2248025"/>
            <a:ext cx="12595391" cy="1088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90"/>
              </a:lnSpc>
            </a:pPr>
            <a:r>
              <a:rPr lang="en-US" sz="8665" b="1">
                <a:solidFill>
                  <a:srgbClr val="FFFFFF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rPr>
              <a:t>Introduction</a:t>
            </a:r>
            <a:endParaRPr lang="en-US" sz="8665" b="1">
              <a:solidFill>
                <a:srgbClr val="FFFFFF"/>
              </a:solidFill>
              <a:latin typeface="Algerian" panose="04020705040A02060702" charset="0"/>
              <a:ea typeface="HK Grotesk Bold" panose="00000800000000000000"/>
              <a:cs typeface="Algerian" panose="04020705040A02060702" charset="0"/>
              <a:sym typeface="HK Grotesk Bold" panose="0000080000000000000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523708" y="3695657"/>
            <a:ext cx="15267253" cy="5939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60"/>
              </a:lnSpc>
            </a:pPr>
            <a:r>
              <a:rPr lang="en-US" sz="2755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rPr>
              <a:t>Plan-AI is an innovative project that leverages artificial intelligence (AI) to simplify travel planning across India. By using advanced technologies like natural language processing (NLP) and large language models (LLMs), Plan-AI creates personalized itineraries based on user preferences, budgets, and travel durations. Traditional travel planning often struggles to handle these variables, but Plan-AI automates the process, making it more efficient and user-friendly. This AI-driven tool aims to enhance the travel experience and promote tourism, making travel planning more accessible and tailored to individual needs.</a:t>
            </a:r>
            <a:endParaRPr lang="en-US" sz="2755" b="1">
              <a:solidFill>
                <a:srgbClr val="FFFFFF"/>
              </a:solidFill>
              <a:latin typeface="Arial Black" panose="020B0A04020102020204" charset="0"/>
              <a:ea typeface="HK Grotesk Medium" panose="00000600000000000000"/>
              <a:cs typeface="Arial Black" panose="020B0A04020102020204" charset="0"/>
              <a:sym typeface="HK Grotesk Medium" panose="00000600000000000000"/>
            </a:endParaRPr>
          </a:p>
          <a:p>
            <a:pPr algn="ctr">
              <a:lnSpc>
                <a:spcPts val="3860"/>
              </a:lnSpc>
            </a:pPr>
          </a:p>
          <a:p>
            <a:pPr algn="ctr">
              <a:lnSpc>
                <a:spcPts val="3860"/>
              </a:lnSpc>
            </a:pPr>
          </a:p>
          <a:p>
            <a:pPr marL="0" lvl="0" indent="0" algn="ctr">
              <a:lnSpc>
                <a:spcPts val="3860"/>
              </a:lnSpc>
              <a:spcBef>
                <a:spcPct val="0"/>
              </a:spcBef>
            </a:pPr>
          </a:p>
        </p:txBody>
      </p:sp>
      <p:sp>
        <p:nvSpPr>
          <p:cNvPr id="5" name="AutoShape 5"/>
          <p:cNvSpPr/>
          <p:nvPr/>
        </p:nvSpPr>
        <p:spPr>
          <a:xfrm rot="-5400000">
            <a:off x="503481" y="4172259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AutoShape 6"/>
          <p:cNvSpPr/>
          <p:nvPr/>
        </p:nvSpPr>
        <p:spPr>
          <a:xfrm rot="-5400000">
            <a:off x="17748868" y="4136608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2</a:t>
            </a:r>
            <a:endParaRPr lang="en-US" sz="200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0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8935" y="1623695"/>
            <a:ext cx="15139035" cy="7079615"/>
          </a:xfrm>
          <a:prstGeom prst="rect">
            <a:avLst/>
          </a:prstGeom>
          <a:solidFill>
            <a:srgbClr val="FFFFFF">
              <a:alpha val="4706"/>
            </a:srgbClr>
          </a:solidFill>
        </p:spPr>
      </p:sp>
      <p:grpSp>
        <p:nvGrpSpPr>
          <p:cNvPr id="3" name="Group 3"/>
          <p:cNvGrpSpPr/>
          <p:nvPr/>
        </p:nvGrpSpPr>
        <p:grpSpPr>
          <a:xfrm rot="0">
            <a:off x="2590863" y="1943185"/>
            <a:ext cx="13613988" cy="6593792"/>
            <a:chOff x="-159173" y="-641985"/>
            <a:chExt cx="18151984" cy="8791723"/>
          </a:xfrm>
        </p:grpSpPr>
        <p:sp>
          <p:nvSpPr>
            <p:cNvPr id="4" name="TextBox 4"/>
            <p:cNvSpPr txBox="1"/>
            <p:nvPr/>
          </p:nvSpPr>
          <p:spPr>
            <a:xfrm>
              <a:off x="-159173" y="-641985"/>
              <a:ext cx="18151984" cy="14943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40"/>
                </a:lnSpc>
              </a:pPr>
              <a:r>
                <a:rPr lang="en-US" sz="8920" b="1">
                  <a:solidFill>
                    <a:srgbClr val="FFFFFF"/>
                  </a:solidFill>
                  <a:latin typeface="Algerian" panose="04020705040A02060702" charset="0"/>
                  <a:ea typeface="HK Grotesk Bold" panose="00000800000000000000"/>
                  <a:cs typeface="Algerian" panose="04020705040A02060702" charset="0"/>
                  <a:sym typeface="HK Grotesk Bold" panose="00000800000000000000"/>
                </a:rPr>
                <a:t>Aims &amp; Objectives</a:t>
              </a:r>
              <a:endParaRPr lang="en-US" sz="8920" b="1">
                <a:solidFill>
                  <a:srgbClr val="FFFFFF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669505" y="1186751"/>
              <a:ext cx="14779108" cy="69629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25"/>
                </a:lnSpc>
                <a:spcBef>
                  <a:spcPct val="0"/>
                </a:spcBef>
              </a:pPr>
              <a:r>
                <a:rPr lang="en-US" sz="3235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Plan AI aims to streamline travel planning by leveraging artificial intelligence to create customized itineraries based on user input. It integrates real-time data on transportation, accommodation, and attractions while ensuring cost-efficiency and convenience. The objective is to provide users with dynamic, adaptive travel solutions that simplify decision-making and enhance the overall travel experience</a:t>
              </a:r>
              <a:endParaRPr lang="en-US" sz="3235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</p:txBody>
        </p:sp>
      </p:grpSp>
      <p:sp>
        <p:nvSpPr>
          <p:cNvPr id="6" name="AutoShape 6"/>
          <p:cNvSpPr/>
          <p:nvPr/>
        </p:nvSpPr>
        <p:spPr>
          <a:xfrm rot="-5400000">
            <a:off x="503481" y="4172259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7" name="AutoShape 7"/>
          <p:cNvSpPr/>
          <p:nvPr/>
        </p:nvSpPr>
        <p:spPr>
          <a:xfrm rot="-5400000">
            <a:off x="17748868" y="4136608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3</a:t>
            </a:r>
            <a:endParaRPr lang="en-US" sz="200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9144000" cy="10287000"/>
          </a:xfrm>
          <a:prstGeom prst="rect">
            <a:avLst/>
          </a:prstGeom>
          <a:solidFill>
            <a:srgbClr val="62406B"/>
          </a:solidFill>
        </p:spPr>
      </p:sp>
      <p:sp>
        <p:nvSpPr>
          <p:cNvPr id="3" name="AutoShape 3"/>
          <p:cNvSpPr/>
          <p:nvPr/>
        </p:nvSpPr>
        <p:spPr>
          <a:xfrm>
            <a:off x="1028700" y="8116180"/>
            <a:ext cx="35651" cy="114212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Freeform 4"/>
          <p:cNvSpPr/>
          <p:nvPr/>
        </p:nvSpPr>
        <p:spPr>
          <a:xfrm>
            <a:off x="10192141" y="1028700"/>
            <a:ext cx="7067159" cy="8229600"/>
          </a:xfrm>
          <a:custGeom>
            <a:avLst/>
            <a:gdLst/>
            <a:ahLst/>
            <a:cxnLst/>
            <a:rect l="l" t="t" r="r" b="b"/>
            <a:pathLst>
              <a:path w="7067159" h="8229600">
                <a:moveTo>
                  <a:pt x="0" y="0"/>
                </a:moveTo>
                <a:lnTo>
                  <a:pt x="7067159" y="0"/>
                </a:lnTo>
                <a:lnTo>
                  <a:pt x="706715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4406" b="-14406"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472310" y="1104804"/>
            <a:ext cx="8199379" cy="6722546"/>
            <a:chOff x="0" y="-1211369"/>
            <a:chExt cx="10932506" cy="8963396"/>
          </a:xfrm>
        </p:grpSpPr>
        <p:sp>
          <p:nvSpPr>
            <p:cNvPr id="6" name="TextBox 6"/>
            <p:cNvSpPr txBox="1"/>
            <p:nvPr/>
          </p:nvSpPr>
          <p:spPr>
            <a:xfrm>
              <a:off x="0" y="-1211369"/>
              <a:ext cx="10932506" cy="2606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625"/>
                </a:lnSpc>
              </a:pPr>
              <a:r>
                <a:rPr lang="en-US" sz="7780" b="1">
                  <a:solidFill>
                    <a:srgbClr val="FFFFFF"/>
                  </a:solidFill>
                  <a:latin typeface="Algerian" panose="04020705040A02060702" charset="0"/>
                  <a:ea typeface="HK Grotesk Bold" panose="00000800000000000000"/>
                  <a:cs typeface="Algerian" panose="04020705040A02060702" charset="0"/>
                  <a:sym typeface="HK Grotesk Bold" panose="00000800000000000000"/>
                </a:rPr>
                <a:t>Technology Used:</a:t>
              </a:r>
              <a:endParaRPr lang="en-US" sz="7780" b="1">
                <a:solidFill>
                  <a:srgbClr val="FFFFFF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15701" y="2175033"/>
              <a:ext cx="8901103" cy="55769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18820" lvl="1" indent="-359410" algn="l">
                <a:lnSpc>
                  <a:spcPts val="4660"/>
                </a:lnSpc>
                <a:buFont typeface="Arial" panose="020B0604020202020204"/>
                <a:buChar char="•"/>
              </a:pPr>
              <a:r>
                <a:rPr lang="en-US" sz="3330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Groq API</a:t>
              </a:r>
              <a:endParaRPr lang="en-US" sz="3330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marL="718820" lvl="1" indent="-359410" algn="l">
                <a:lnSpc>
                  <a:spcPts val="4660"/>
                </a:lnSpc>
                <a:buFont typeface="Arial" panose="020B0604020202020204"/>
                <a:buChar char="•"/>
              </a:pPr>
              <a:r>
                <a:rPr lang="en-US" sz="3330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Large Language Models</a:t>
              </a:r>
              <a:endParaRPr lang="en-US" sz="3330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marL="718820" lvl="1" indent="-359410" algn="l">
                <a:lnSpc>
                  <a:spcPts val="4660"/>
                </a:lnSpc>
                <a:buFont typeface="Arial" panose="020B0604020202020204"/>
                <a:buChar char="•"/>
              </a:pPr>
              <a:r>
                <a:rPr lang="en-US" sz="3330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Natural Language Processing</a:t>
              </a:r>
              <a:endParaRPr lang="en-US" sz="3330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marL="718820" lvl="1" indent="-359410" algn="l">
                <a:lnSpc>
                  <a:spcPts val="4660"/>
                </a:lnSpc>
                <a:buFont typeface="Arial" panose="020B0604020202020204"/>
                <a:buChar char="•"/>
              </a:pPr>
              <a:r>
                <a:rPr lang="en-US" sz="3330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React JS(Frontend)</a:t>
              </a:r>
              <a:endParaRPr lang="en-US" sz="3330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marL="718820" lvl="1" indent="-359410" algn="l">
                <a:lnSpc>
                  <a:spcPts val="4660"/>
                </a:lnSpc>
                <a:buFont typeface="Arial" panose="020B0604020202020204"/>
                <a:buChar char="•"/>
              </a:pPr>
              <a:r>
                <a:rPr lang="en-US" sz="3330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Flask(Backend)</a:t>
              </a:r>
              <a:endParaRPr lang="en-US" sz="3330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  <a:p>
              <a:pPr marL="718820" lvl="1" indent="-359410" algn="l">
                <a:lnSpc>
                  <a:spcPts val="4660"/>
                </a:lnSpc>
                <a:buFont typeface="Arial" panose="020B0604020202020204"/>
                <a:buChar char="•"/>
              </a:pPr>
              <a:r>
                <a:rPr lang="en-US" sz="3330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MYSQL(Database)</a:t>
              </a:r>
              <a:endParaRPr lang="en-US" sz="3330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4</a:t>
            </a:r>
            <a:endParaRPr lang="en-US" sz="2000">
              <a:solidFill>
                <a:srgbClr val="000000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solidFill>
            <a:srgbClr val="62406B"/>
          </a:solidFill>
        </p:spPr>
      </p:sp>
      <p:sp>
        <p:nvSpPr>
          <p:cNvPr id="3" name="Freeform 3"/>
          <p:cNvSpPr/>
          <p:nvPr/>
        </p:nvSpPr>
        <p:spPr>
          <a:xfrm>
            <a:off x="0" y="1383430"/>
            <a:ext cx="9144000" cy="7874870"/>
          </a:xfrm>
          <a:custGeom>
            <a:avLst/>
            <a:gdLst/>
            <a:ahLst/>
            <a:cxnLst/>
            <a:rect l="l" t="t" r="r" b="b"/>
            <a:pathLst>
              <a:path w="9144000" h="7874870">
                <a:moveTo>
                  <a:pt x="0" y="0"/>
                </a:moveTo>
                <a:lnTo>
                  <a:pt x="9144000" y="0"/>
                </a:lnTo>
                <a:lnTo>
                  <a:pt x="9144000" y="7874870"/>
                </a:lnTo>
                <a:lnTo>
                  <a:pt x="0" y="787487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14590" r="-14590"/>
            </a:stretch>
          </a:blipFill>
        </p:spPr>
      </p:sp>
      <p:grpSp>
        <p:nvGrpSpPr>
          <p:cNvPr id="4" name="Group 4"/>
          <p:cNvGrpSpPr/>
          <p:nvPr/>
        </p:nvGrpSpPr>
        <p:grpSpPr>
          <a:xfrm rot="0">
            <a:off x="10667942" y="1257299"/>
            <a:ext cx="6155805" cy="5289633"/>
            <a:chOff x="39793" y="-1827107"/>
            <a:chExt cx="8207740" cy="7052845"/>
          </a:xfrm>
        </p:grpSpPr>
        <p:sp>
          <p:nvSpPr>
            <p:cNvPr id="5" name="TextBox 5"/>
            <p:cNvSpPr txBox="1"/>
            <p:nvPr/>
          </p:nvSpPr>
          <p:spPr>
            <a:xfrm>
              <a:off x="39793" y="-1827107"/>
              <a:ext cx="8207740" cy="27135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290"/>
                </a:lnSpc>
              </a:pPr>
              <a:r>
                <a:rPr lang="en-US" sz="7780" b="1">
                  <a:solidFill>
                    <a:srgbClr val="FFFFFF"/>
                  </a:solidFill>
                  <a:latin typeface="Algerian" panose="04020705040A02060702" charset="0"/>
                  <a:ea typeface="HK Grotesk Bold" panose="00000800000000000000"/>
                  <a:cs typeface="Algerian" panose="04020705040A02060702" charset="0"/>
                  <a:sym typeface="HK Grotesk Bold" panose="00000800000000000000"/>
                </a:rPr>
                <a:t>Problem</a:t>
              </a:r>
              <a:endParaRPr lang="en-US" sz="7780" b="1">
                <a:solidFill>
                  <a:srgbClr val="FFFFFF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endParaRPr>
            </a:p>
            <a:p>
              <a:pPr algn="ctr">
                <a:lnSpc>
                  <a:spcPts val="5290"/>
                </a:lnSpc>
              </a:pPr>
              <a:endParaRPr lang="en-US" sz="7780" b="1">
                <a:solidFill>
                  <a:srgbClr val="FFFFFF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endParaRPr>
            </a:p>
            <a:p>
              <a:pPr algn="ctr">
                <a:lnSpc>
                  <a:spcPts val="5290"/>
                </a:lnSpc>
              </a:pPr>
              <a:r>
                <a:rPr lang="en-US" sz="7780" b="1">
                  <a:solidFill>
                    <a:srgbClr val="FFFFFF"/>
                  </a:solidFill>
                  <a:latin typeface="Algerian" panose="04020705040A02060702" charset="0"/>
                  <a:ea typeface="HK Grotesk Bold" panose="00000800000000000000"/>
                  <a:cs typeface="Algerian" panose="04020705040A02060702" charset="0"/>
                  <a:sym typeface="HK Grotesk Bold" panose="00000800000000000000"/>
                </a:rPr>
                <a:t>Statement:</a:t>
              </a:r>
              <a:endParaRPr lang="en-US" sz="7780" b="1">
                <a:solidFill>
                  <a:srgbClr val="FFFFFF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553" y="1635024"/>
              <a:ext cx="6682635" cy="3590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Make a smart and efficient travel planning web application using LLM’s with a better user experience.</a:t>
              </a:r>
              <a:endParaRPr lang="en-US" sz="3000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</p:txBody>
        </p:sp>
      </p:grpSp>
      <p:sp>
        <p:nvSpPr>
          <p:cNvPr id="7" name="AutoShape 7"/>
          <p:cNvSpPr/>
          <p:nvPr/>
        </p:nvSpPr>
        <p:spPr>
          <a:xfrm>
            <a:off x="17223649" y="8068826"/>
            <a:ext cx="35651" cy="114212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5</a:t>
            </a:r>
            <a:endParaRPr lang="en-US" sz="200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0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71761" y="935409"/>
            <a:ext cx="12211128" cy="1005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7780" b="1">
                <a:solidFill>
                  <a:srgbClr val="FFFFFF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rPr>
              <a:t>Solution:</a:t>
            </a:r>
            <a:endParaRPr lang="en-US" sz="8000" b="1">
              <a:solidFill>
                <a:srgbClr val="FFFFFF"/>
              </a:solidFill>
              <a:latin typeface="HK Grotesk Bold" panose="00000800000000000000"/>
              <a:ea typeface="HK Grotesk Bold" panose="00000800000000000000"/>
              <a:cs typeface="HK Grotesk Bold" panose="00000800000000000000"/>
              <a:sym typeface="HK Grotesk Bold" panose="00000800000000000000"/>
            </a:endParaRPr>
          </a:p>
        </p:txBody>
      </p:sp>
      <p:grpSp>
        <p:nvGrpSpPr>
          <p:cNvPr id="3" name="Group 3"/>
          <p:cNvGrpSpPr/>
          <p:nvPr/>
        </p:nvGrpSpPr>
        <p:grpSpPr>
          <a:xfrm rot="0">
            <a:off x="685526" y="3078702"/>
            <a:ext cx="4745190" cy="5113299"/>
            <a:chOff x="0" y="-9525"/>
            <a:chExt cx="6326920" cy="6817732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6326920" cy="656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 b="1">
                  <a:solidFill>
                    <a:srgbClr val="FFFFFF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</a:rPr>
                <a:t>SMART PLANNING</a:t>
              </a:r>
              <a:endParaRPr lang="en-US" sz="3200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587812" y="3217493"/>
              <a:ext cx="5151296" cy="3590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Planning a trip with constraints like no. of days, mode of travel, sightseeing</a:t>
              </a:r>
              <a:endParaRPr lang="en-US" sz="3000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</p:txBody>
        </p:sp>
        <p:sp>
          <p:nvSpPr>
            <p:cNvPr id="6" name="AutoShape 6"/>
            <p:cNvSpPr/>
            <p:nvPr/>
          </p:nvSpPr>
          <p:spPr>
            <a:xfrm rot="-10800000">
              <a:off x="3139693" y="1304775"/>
              <a:ext cx="47534" cy="1353049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 rot="0">
            <a:off x="6303407" y="2933922"/>
            <a:ext cx="4745190" cy="6208039"/>
            <a:chOff x="0" y="-202565"/>
            <a:chExt cx="6326920" cy="8277384"/>
          </a:xfrm>
        </p:grpSpPr>
        <p:sp>
          <p:nvSpPr>
            <p:cNvPr id="8" name="TextBox 8"/>
            <p:cNvSpPr txBox="1"/>
            <p:nvPr/>
          </p:nvSpPr>
          <p:spPr>
            <a:xfrm>
              <a:off x="0" y="-202565"/>
              <a:ext cx="6326920" cy="1313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 b="1">
                  <a:solidFill>
                    <a:srgbClr val="FFFFFF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</a:rPr>
                <a:t>BUDGET  CONSTRAINTS</a:t>
              </a:r>
              <a:endParaRPr lang="en-US" sz="3200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587812" y="3048160"/>
              <a:ext cx="5151296" cy="50266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Planning a trip as per your budget and experiences like place of stay,mode of travel, adventures etc.</a:t>
              </a:r>
              <a:endParaRPr lang="en-US" sz="3000" b="1">
                <a:solidFill>
                  <a:srgbClr val="FFFFFF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</p:txBody>
        </p:sp>
        <p:sp>
          <p:nvSpPr>
            <p:cNvPr id="10" name="AutoShape 10"/>
            <p:cNvSpPr/>
            <p:nvPr/>
          </p:nvSpPr>
          <p:spPr>
            <a:xfrm rot="-10800000">
              <a:off x="3139693" y="1304775"/>
              <a:ext cx="47534" cy="1353049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11" name="Group 11"/>
          <p:cNvGrpSpPr/>
          <p:nvPr/>
        </p:nvGrpSpPr>
        <p:grpSpPr>
          <a:xfrm rot="0">
            <a:off x="12102409" y="2781459"/>
            <a:ext cx="5062220" cy="6329588"/>
            <a:chOff x="-347133" y="-1292225"/>
            <a:chExt cx="6749627" cy="8439452"/>
          </a:xfrm>
        </p:grpSpPr>
        <p:sp>
          <p:nvSpPr>
            <p:cNvPr id="12" name="TextBox 12"/>
            <p:cNvSpPr txBox="1"/>
            <p:nvPr/>
          </p:nvSpPr>
          <p:spPr>
            <a:xfrm>
              <a:off x="-347133" y="-1292225"/>
              <a:ext cx="6749627" cy="13538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960"/>
                </a:lnSpc>
              </a:pPr>
              <a:r>
                <a:rPr lang="en-US" sz="3300" b="1">
                  <a:solidFill>
                    <a:srgbClr val="FFFFFF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</a:rPr>
                <a:t>LOCAL RECOMMENDATIONS:</a:t>
              </a:r>
              <a:endParaRPr lang="en-US" sz="3300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585395" y="1958853"/>
              <a:ext cx="5315600" cy="51883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35"/>
                </a:lnSpc>
                <a:spcBef>
                  <a:spcPct val="0"/>
                </a:spcBef>
              </a:pPr>
              <a:r>
                <a:rPr lang="en-IN" altLang="en-US" sz="3095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P</a:t>
              </a:r>
              <a:r>
                <a:rPr lang="en-US" sz="3095" b="1">
                  <a:solidFill>
                    <a:srgbClr val="FFFFFF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lanning a trip keeping things recommended by the locals like food, local travel,and tickets for sightseeing</a:t>
              </a:r>
              <a:r>
                <a:rPr lang="en-US" sz="3095" b="1">
                  <a:solidFill>
                    <a:srgbClr val="FFFFFF"/>
                  </a:solidFill>
                  <a:latin typeface="HK Grotesk Medium" panose="00000600000000000000"/>
                  <a:ea typeface="HK Grotesk Medium" panose="00000600000000000000"/>
                  <a:cs typeface="HK Grotesk Medium" panose="00000600000000000000"/>
                  <a:sym typeface="HK Grotesk Medium" panose="00000600000000000000"/>
                </a:rPr>
                <a:t>.</a:t>
              </a:r>
              <a:endParaRPr lang="en-US" sz="3095" b="1">
                <a:solidFill>
                  <a:srgbClr val="FFFFFF"/>
                </a:solidFill>
                <a:latin typeface="HK Grotesk Medium" panose="00000600000000000000"/>
                <a:ea typeface="HK Grotesk Medium" panose="00000600000000000000"/>
                <a:cs typeface="HK Grotesk Medium" panose="00000600000000000000"/>
                <a:sym typeface="HK Grotesk Medium" panose="00000600000000000000"/>
              </a:endParaRPr>
            </a:p>
          </p:txBody>
        </p:sp>
        <p:sp>
          <p:nvSpPr>
            <p:cNvPr id="14" name="AutoShape 14"/>
            <p:cNvSpPr/>
            <p:nvPr/>
          </p:nvSpPr>
          <p:spPr>
            <a:xfrm rot="-10800000">
              <a:off x="3239836" y="536721"/>
              <a:ext cx="49050" cy="1396205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6</a:t>
            </a:r>
            <a:endParaRPr lang="en-US" sz="200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750026" y="2857780"/>
            <a:ext cx="14791989" cy="41152"/>
          </a:xfrm>
          <a:prstGeom prst="rect">
            <a:avLst/>
          </a:prstGeom>
          <a:solidFill>
            <a:srgbClr val="62406B"/>
          </a:solid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4572213" y="2714087"/>
            <a:ext cx="351397" cy="351397"/>
            <a:chOff x="6705600" y="1371600"/>
            <a:chExt cx="10972800" cy="10972800"/>
          </a:xfrm>
        </p:grpSpPr>
        <p:sp>
          <p:nvSpPr>
            <p:cNvPr id="4" name="Freeform 4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62406B"/>
            </a:solid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 rot="0">
            <a:off x="9982647" y="2714087"/>
            <a:ext cx="351397" cy="351397"/>
            <a:chOff x="6705600" y="1371600"/>
            <a:chExt cx="10972800" cy="10972800"/>
          </a:xfrm>
        </p:grpSpPr>
        <p:sp>
          <p:nvSpPr>
            <p:cNvPr id="6" name="Freeform 6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62406B"/>
            </a:solidFill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 rot="0">
            <a:off x="15392400" y="2714087"/>
            <a:ext cx="351397" cy="351397"/>
            <a:chOff x="6705600" y="1371600"/>
            <a:chExt cx="10972800" cy="10972800"/>
          </a:xfrm>
        </p:grpSpPr>
        <p:sp>
          <p:nvSpPr>
            <p:cNvPr id="8" name="Freeform 8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62406B"/>
            </a:solidFill>
          </p:spPr>
        </p:sp>
      </p:grpSp>
      <p:sp>
        <p:nvSpPr>
          <p:cNvPr id="9" name="Freeform 9"/>
          <p:cNvSpPr/>
          <p:nvPr/>
        </p:nvSpPr>
        <p:spPr>
          <a:xfrm>
            <a:off x="0" y="0"/>
            <a:ext cx="2583614" cy="10287000"/>
          </a:xfrm>
          <a:custGeom>
            <a:avLst/>
            <a:gdLst/>
            <a:ahLst/>
            <a:cxnLst/>
            <a:rect l="l" t="t" r="r" b="b"/>
            <a:pathLst>
              <a:path w="2583614" h="10287000">
                <a:moveTo>
                  <a:pt x="0" y="0"/>
                </a:moveTo>
                <a:lnTo>
                  <a:pt x="2583614" y="0"/>
                </a:lnTo>
                <a:lnTo>
                  <a:pt x="258361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422432" r="-74812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115012" y="800406"/>
            <a:ext cx="12211128" cy="1005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8000" b="1">
                <a:solidFill>
                  <a:srgbClr val="171717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rPr>
              <a:t>Future Upgrades:</a:t>
            </a:r>
            <a:endParaRPr lang="en-US" sz="8000" b="1">
              <a:solidFill>
                <a:srgbClr val="171717"/>
              </a:solidFill>
              <a:latin typeface="Algerian" panose="04020705040A02060702" charset="0"/>
              <a:ea typeface="HK Grotesk Bold" panose="00000800000000000000"/>
              <a:cs typeface="Algerian" panose="04020705040A02060702" charset="0"/>
              <a:sym typeface="HK Grotesk Bold" panose="00000800000000000000"/>
            </a:endParaRPr>
          </a:p>
        </p:txBody>
      </p:sp>
      <p:grpSp>
        <p:nvGrpSpPr>
          <p:cNvPr id="11" name="Group 11"/>
          <p:cNvGrpSpPr/>
          <p:nvPr/>
        </p:nvGrpSpPr>
        <p:grpSpPr>
          <a:xfrm rot="0">
            <a:off x="3048242" y="3612070"/>
            <a:ext cx="3799243" cy="1732440"/>
            <a:chOff x="0" y="-9525"/>
            <a:chExt cx="5065658" cy="2309921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9525"/>
              <a:ext cx="5065658" cy="656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 b="1">
                  <a:solidFill>
                    <a:srgbClr val="171717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</a:rPr>
                <a:t>PHASE 1</a:t>
              </a:r>
              <a:endParaRPr lang="en-US" sz="3200" b="1">
                <a:solidFill>
                  <a:srgbClr val="171717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864449"/>
              <a:ext cx="5065658" cy="14359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171717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Smart Planner using LLM’s.</a:t>
              </a:r>
              <a:endParaRPr lang="en-US" sz="3000" b="1">
                <a:solidFill>
                  <a:srgbClr val="171717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 rot="0">
            <a:off x="8153314" y="3459670"/>
            <a:ext cx="3799243" cy="4425476"/>
            <a:chOff x="0" y="-9525"/>
            <a:chExt cx="5065658" cy="5900634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9525"/>
              <a:ext cx="5065658" cy="656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 b="1">
                  <a:solidFill>
                    <a:srgbClr val="171717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</a:rPr>
                <a:t>PHASE 2</a:t>
              </a:r>
              <a:endParaRPr lang="en-US" sz="3200" b="1">
                <a:solidFill>
                  <a:srgbClr val="171717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64449"/>
              <a:ext cx="5065658" cy="5026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171717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Smart travel panning with features like redirecting to booking’s page and suggesting travel as per you.</a:t>
              </a:r>
              <a:endParaRPr lang="en-US" sz="3000" b="1">
                <a:solidFill>
                  <a:srgbClr val="171717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 rot="0">
            <a:off x="13639902" y="3383470"/>
            <a:ext cx="3799243" cy="4425476"/>
            <a:chOff x="0" y="-9525"/>
            <a:chExt cx="5065658" cy="5900634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9525"/>
              <a:ext cx="5065658" cy="656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 b="1">
                  <a:solidFill>
                    <a:srgbClr val="171717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</a:rPr>
                <a:t>PHASE 3</a:t>
              </a:r>
              <a:endParaRPr lang="en-US" sz="3200" b="1">
                <a:solidFill>
                  <a:srgbClr val="171717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864449"/>
              <a:ext cx="5065658" cy="5026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171717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Smart web app with features like automatic flight bookings, hotel bookings and tickets for sightseeing</a:t>
              </a:r>
              <a:r>
                <a:rPr lang="en-US" sz="3000" b="1">
                  <a:solidFill>
                    <a:srgbClr val="171717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.</a:t>
              </a:r>
              <a:endParaRPr lang="en-US" sz="3000" b="1">
                <a:solidFill>
                  <a:srgbClr val="171717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71717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7</a:t>
            </a:r>
            <a:endParaRPr lang="en-US" sz="2000">
              <a:solidFill>
                <a:srgbClr val="171717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0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028700"/>
            <a:ext cx="18288000" cy="75438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 rot="0">
            <a:off x="0" y="5385257"/>
            <a:ext cx="18288000" cy="4191000"/>
            <a:chOff x="0" y="0"/>
            <a:chExt cx="24384000" cy="5588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1"/>
            <a:srcRect t="27083" b="27083"/>
            <a:stretch>
              <a:fillRect/>
            </a:stretch>
          </p:blipFill>
          <p:spPr>
            <a:xfrm>
              <a:off x="0" y="0"/>
              <a:ext cx="8128000" cy="55880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1515" r="1515"/>
            <a:stretch>
              <a:fillRect/>
            </a:stretch>
          </p:blipFill>
          <p:spPr>
            <a:xfrm>
              <a:off x="8128000" y="0"/>
              <a:ext cx="8128000" cy="558800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t="21820" b="32346"/>
            <a:stretch>
              <a:fillRect/>
            </a:stretch>
          </p:blipFill>
          <p:spPr>
            <a:xfrm>
              <a:off x="16256000" y="0"/>
              <a:ext cx="8128000" cy="55880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 rot="0">
            <a:off x="3020601" y="1512411"/>
            <a:ext cx="12246798" cy="3628526"/>
            <a:chOff x="0" y="-66675"/>
            <a:chExt cx="16329064" cy="4838035"/>
          </a:xfrm>
        </p:grpSpPr>
        <p:sp>
          <p:nvSpPr>
            <p:cNvPr id="8" name="TextBox 8"/>
            <p:cNvSpPr txBox="1"/>
            <p:nvPr/>
          </p:nvSpPr>
          <p:spPr>
            <a:xfrm>
              <a:off x="0" y="1180647"/>
              <a:ext cx="16329064" cy="3590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171717"/>
                  </a:solidFill>
                  <a:latin typeface="Arial Black" panose="020B0A04020102020204" charset="0"/>
                  <a:ea typeface="HK Grotesk Medium" panose="00000600000000000000"/>
                  <a:cs typeface="Arial Black" panose="020B0A04020102020204" charset="0"/>
                  <a:sym typeface="HK Grotesk Medium" panose="00000600000000000000"/>
                </a:rPr>
                <a:t>Users get an overall travel experience with a smart and complete knowledge about their destinations and have an itenary planned which makes travel easy, comfortable and stress free that to according to their personal interests and budget.</a:t>
              </a:r>
              <a:endParaRPr lang="en-US" sz="3000" b="1">
                <a:solidFill>
                  <a:srgbClr val="171717"/>
                </a:solidFill>
                <a:latin typeface="Arial Black" panose="020B0A04020102020204" charset="0"/>
                <a:ea typeface="HK Grotesk Medium" panose="00000600000000000000"/>
                <a:cs typeface="Arial Black" panose="020B0A04020102020204" charset="0"/>
                <a:sym typeface="HK Grotesk Medium" panose="00000600000000000000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16329064" cy="813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60"/>
                </a:lnSpc>
                <a:spcBef>
                  <a:spcPct val="0"/>
                </a:spcBef>
              </a:pPr>
              <a:r>
                <a:rPr lang="en-US" sz="7780" b="1">
                  <a:solidFill>
                    <a:srgbClr val="171717"/>
                  </a:solidFill>
                  <a:latin typeface="Algerian" panose="04020705040A02060702" charset="0"/>
                  <a:ea typeface="HK Grotesk Bold" panose="00000800000000000000"/>
                  <a:cs typeface="Algerian" panose="04020705040A02060702" charset="0"/>
                  <a:sym typeface="HK Grotesk Bold" panose="00000800000000000000"/>
                </a:rPr>
                <a:t>Impact on Society:</a:t>
              </a:r>
              <a:endParaRPr lang="en-US" sz="7780" b="1">
                <a:solidFill>
                  <a:srgbClr val="171717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8</a:t>
            </a:r>
            <a:endParaRPr lang="en-US" sz="200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0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545264" y="-949434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4509613" y="9258300"/>
            <a:ext cx="35651" cy="1978134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4" name="Group 4"/>
          <p:cNvGrpSpPr/>
          <p:nvPr/>
        </p:nvGrpSpPr>
        <p:grpSpPr>
          <a:xfrm rot="0">
            <a:off x="862715" y="1863368"/>
            <a:ext cx="7062470" cy="6294755"/>
            <a:chOff x="-498687" y="291554"/>
            <a:chExt cx="9416627" cy="8393006"/>
          </a:xfrm>
        </p:grpSpPr>
        <p:sp>
          <p:nvSpPr>
            <p:cNvPr id="5" name="TextBox 5"/>
            <p:cNvSpPr txBox="1"/>
            <p:nvPr/>
          </p:nvSpPr>
          <p:spPr>
            <a:xfrm>
              <a:off x="-498687" y="291554"/>
              <a:ext cx="9416627" cy="437388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2790"/>
                </a:lnSpc>
              </a:pPr>
              <a:r>
                <a:rPr lang="en-US" sz="13055" b="1">
                  <a:solidFill>
                    <a:srgbClr val="FFFFFF"/>
                  </a:solidFill>
                  <a:latin typeface="Algerian" panose="04020705040A02060702" charset="0"/>
                  <a:ea typeface="HK Grotesk Bold" panose="00000800000000000000"/>
                  <a:cs typeface="Algerian" panose="04020705040A02060702" charset="0"/>
                  <a:sym typeface="HK Grotesk Bold" panose="00000800000000000000"/>
                </a:rPr>
                <a:t>Project Links:</a:t>
              </a:r>
              <a:endParaRPr lang="en-US" sz="13055" b="1">
                <a:solidFill>
                  <a:srgbClr val="FFFFFF"/>
                </a:solidFill>
                <a:latin typeface="Algerian" panose="04020705040A02060702" charset="0"/>
                <a:ea typeface="HK Grotesk Bold" panose="00000800000000000000"/>
                <a:cs typeface="Algerian" panose="04020705040A02060702" charset="0"/>
                <a:sym typeface="HK Grotesk Bold" panose="00000800000000000000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532553" y="5172587"/>
              <a:ext cx="7113694" cy="3511973"/>
            </a:xfrm>
            <a:prstGeom prst="rect">
              <a:avLst/>
            </a:prstGeom>
          </p:spPr>
          <p:txBody>
            <a:bodyPr wrap="square" lIns="0" tIns="0" rIns="0" bIns="0" rtlCol="0" anchor="t">
              <a:noAutofit/>
            </a:bodyPr>
            <a:lstStyle/>
            <a:p>
              <a:pPr marL="647700" lvl="1" indent="-323850" algn="l">
                <a:lnSpc>
                  <a:spcPts val="3600"/>
                </a:lnSpc>
                <a:buFont typeface="Arial" panose="020B0604020202020204"/>
                <a:buChar char="•"/>
              </a:pPr>
              <a:r>
                <a:rPr lang="en-US" sz="3000" b="1">
                  <a:solidFill>
                    <a:srgbClr val="FFFFFF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  <a:hlinkClick r:id="rId1" tooltip="" action="ppaction://hlinkfile"/>
                </a:rPr>
                <a:t>https://github.com/tanishakarmakar/Plan-AI</a:t>
              </a:r>
              <a:endParaRPr lang="en-US" sz="3000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  <a:hlinkClick r:id="rId1" tooltip="" action="ppaction://hlinkfile"/>
              </a:endParaRPr>
            </a:p>
            <a:p>
              <a:pPr marL="647700" lvl="1" indent="-323850" algn="l">
                <a:lnSpc>
                  <a:spcPts val="3600"/>
                </a:lnSpc>
                <a:buFont typeface="Arial" panose="020B0604020202020204"/>
                <a:buChar char="•"/>
              </a:pPr>
              <a:endParaRPr lang="en-US" sz="3000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  <a:p>
              <a:pPr marL="647700" lvl="1" indent="-323850" algn="l">
                <a:lnSpc>
                  <a:spcPts val="3600"/>
                </a:lnSpc>
                <a:buFont typeface="Arial" panose="020B0604020202020204"/>
                <a:buChar char="•"/>
              </a:pPr>
              <a:r>
                <a:rPr lang="en-US" sz="3000" b="1">
                  <a:solidFill>
                    <a:srgbClr val="FFFFFF"/>
                  </a:solidFill>
                  <a:latin typeface="Arial Black" panose="020B0A04020102020204" charset="0"/>
                  <a:ea typeface="HK Grotesk Bold" panose="00000800000000000000"/>
                  <a:cs typeface="Arial Black" panose="020B0A04020102020204" charset="0"/>
                  <a:sym typeface="HK Grotesk Bold" panose="00000800000000000000"/>
                  <a:hlinkClick r:id="rId2" tooltip="" action="ppaction://hlinkfile"/>
                </a:rPr>
                <a:t>HTTPS://PLAN-AI-SNOWY.VERCEL.APP/</a:t>
              </a:r>
              <a:endParaRPr lang="en-US" sz="3000" b="1">
                <a:solidFill>
                  <a:srgbClr val="FFFFFF"/>
                </a:solidFill>
                <a:latin typeface="Arial Black" panose="020B0A04020102020204" charset="0"/>
                <a:ea typeface="HK Grotesk Bold" panose="00000800000000000000"/>
                <a:cs typeface="Arial Black" panose="020B0A04020102020204" charset="0"/>
                <a:sym typeface="HK Grotesk Bold" panose="00000800000000000000"/>
              </a:endParaRPr>
            </a:p>
          </p:txBody>
        </p:sp>
      </p:grpSp>
      <p:sp>
        <p:nvSpPr>
          <p:cNvPr id="7" name="Freeform 7"/>
          <p:cNvSpPr/>
          <p:nvPr/>
        </p:nvSpPr>
        <p:spPr>
          <a:xfrm>
            <a:off x="9991565" y="0"/>
            <a:ext cx="8296435" cy="10287000"/>
          </a:xfrm>
          <a:custGeom>
            <a:avLst/>
            <a:gdLst/>
            <a:ahLst/>
            <a:cxnLst/>
            <a:rect l="l" t="t" r="r" b="b"/>
            <a:pathLst>
              <a:path w="8296435" h="10287000">
                <a:moveTo>
                  <a:pt x="0" y="0"/>
                </a:moveTo>
                <a:lnTo>
                  <a:pt x="8296435" y="0"/>
                </a:lnTo>
                <a:lnTo>
                  <a:pt x="829643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487" b="-10487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9</a:t>
            </a:r>
            <a:endParaRPr lang="en-US" sz="200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2990</Words>
  <Application>WPS Presentation</Application>
  <PresentationFormat>On-screen Show (4:3)</PresentationFormat>
  <Paragraphs>125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9" baseType="lpstr">
      <vt:lpstr>Arial</vt:lpstr>
      <vt:lpstr>SimSun</vt:lpstr>
      <vt:lpstr>Wingdings</vt:lpstr>
      <vt:lpstr>HK Grotesk Bold</vt:lpstr>
      <vt:lpstr>Segoe Print</vt:lpstr>
      <vt:lpstr>HK Grotesk Medium</vt:lpstr>
      <vt:lpstr>Canva Sans</vt:lpstr>
      <vt:lpstr>Arial</vt:lpstr>
      <vt:lpstr>Microsoft YaHei</vt:lpstr>
      <vt:lpstr>Arial Unicode MS</vt:lpstr>
      <vt:lpstr>Calibri</vt:lpstr>
      <vt:lpstr>roboto</vt:lpstr>
      <vt:lpstr>Arial Black</vt:lpstr>
      <vt:lpstr>Red Hat Text</vt:lpstr>
      <vt:lpstr>Bauhaus 93</vt:lpstr>
      <vt:lpstr>Berlin Sans FB Demi</vt:lpstr>
      <vt:lpstr>Britannic Bold</vt:lpstr>
      <vt:lpstr>Broadway</vt:lpstr>
      <vt:lpstr>Roboto Light</vt:lpstr>
      <vt:lpstr>Wide Latin</vt:lpstr>
      <vt:lpstr>Roboto Light</vt:lpstr>
      <vt:lpstr>Roboto Light</vt:lpstr>
      <vt:lpstr>PMingLiU-ExtB</vt:lpstr>
      <vt:lpstr>Algerian</vt:lpstr>
      <vt:lpstr>Agency FB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Plan-AI</dc:title>
  <dc:creator/>
  <cp:lastModifiedBy>1950_TANISHA KARMAKAR</cp:lastModifiedBy>
  <cp:revision>4</cp:revision>
  <dcterms:created xsi:type="dcterms:W3CDTF">2006-08-16T00:00:00Z</dcterms:created>
  <dcterms:modified xsi:type="dcterms:W3CDTF">2024-11-12T12:28:38Z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6A4EDEC9035C467DA09F8984AE2BB95B_12</vt:lpwstr>
  </property>
  <property fmtid="{D5CDD505-2E9C-101B-9397-08002B2CF9AE}" pid="3" name="KSOProductBuildVer">
    <vt:lpwstr>1033-12.2.0.18638</vt:lpwstr>
  </property>
</Properties>
</file>

<file path=docProps/thumbnail.jpeg>
</file>